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Rubik Medium"/>
      <p:regular r:id="rId40"/>
      <p:bold r:id="rId41"/>
      <p:italic r:id="rId42"/>
      <p:boldItalic r:id="rId43"/>
    </p:embeddedFont>
    <p:embeddedFont>
      <p:font typeface="Rubik Light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  <p:embeddedFont>
      <p:font typeface="Rubik"/>
      <p:regular r:id="rId52"/>
      <p:bold r:id="rId53"/>
      <p:italic r:id="rId54"/>
      <p:boldItalic r:id="rId55"/>
    </p:embeddedFont>
    <p:embeddedFont>
      <p:font typeface="Helvetica Neue Light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9CE0134-9212-49F0-BC88-31418EA22DF7}">
  <a:tblStyle styleId="{F9CE0134-9212-49F0-BC88-31418EA22D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Medium-regular.fntdata"/><Relationship Id="rId42" Type="http://schemas.openxmlformats.org/officeDocument/2006/relationships/font" Target="fonts/RubikMedium-italic.fntdata"/><Relationship Id="rId41" Type="http://schemas.openxmlformats.org/officeDocument/2006/relationships/font" Target="fonts/RubikMedium-bold.fntdata"/><Relationship Id="rId44" Type="http://schemas.openxmlformats.org/officeDocument/2006/relationships/font" Target="fonts/RubikLight-regular.fntdata"/><Relationship Id="rId43" Type="http://schemas.openxmlformats.org/officeDocument/2006/relationships/font" Target="fonts/RubikMedium-boldItalic.fntdata"/><Relationship Id="rId46" Type="http://schemas.openxmlformats.org/officeDocument/2006/relationships/font" Target="fonts/RubikLight-italic.fntdata"/><Relationship Id="rId45" Type="http://schemas.openxmlformats.org/officeDocument/2006/relationships/font" Target="fonts/Rubik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Lato-regular.fntdata"/><Relationship Id="rId47" Type="http://schemas.openxmlformats.org/officeDocument/2006/relationships/font" Target="fonts/RubikLight-boldItalic.fntdata"/><Relationship Id="rId49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3" Type="http://schemas.openxmlformats.org/officeDocument/2006/relationships/font" Target="fonts/Rubik-bold.fntdata"/><Relationship Id="rId52" Type="http://schemas.openxmlformats.org/officeDocument/2006/relationships/font" Target="fonts/Rubik-regular.fntdata"/><Relationship Id="rId11" Type="http://schemas.openxmlformats.org/officeDocument/2006/relationships/slide" Target="slides/slide4.xml"/><Relationship Id="rId55" Type="http://schemas.openxmlformats.org/officeDocument/2006/relationships/font" Target="fonts/Rubik-boldItalic.fntdata"/><Relationship Id="rId10" Type="http://schemas.openxmlformats.org/officeDocument/2006/relationships/slide" Target="slides/slide3.xml"/><Relationship Id="rId54" Type="http://schemas.openxmlformats.org/officeDocument/2006/relationships/font" Target="fonts/Rubik-italic.fntdata"/><Relationship Id="rId13" Type="http://schemas.openxmlformats.org/officeDocument/2006/relationships/slide" Target="slides/slide6.xml"/><Relationship Id="rId57" Type="http://schemas.openxmlformats.org/officeDocument/2006/relationships/font" Target="fonts/HelveticaNeueLight-bold.fntdata"/><Relationship Id="rId12" Type="http://schemas.openxmlformats.org/officeDocument/2006/relationships/slide" Target="slides/slide5.xml"/><Relationship Id="rId56" Type="http://schemas.openxmlformats.org/officeDocument/2006/relationships/font" Target="fonts/HelveticaNeueLight-regular.fntdata"/><Relationship Id="rId15" Type="http://schemas.openxmlformats.org/officeDocument/2006/relationships/slide" Target="slides/slide8.xml"/><Relationship Id="rId59" Type="http://schemas.openxmlformats.org/officeDocument/2006/relationships/font" Target="fonts/HelveticaNeueLight-boldItalic.fntdata"/><Relationship Id="rId14" Type="http://schemas.openxmlformats.org/officeDocument/2006/relationships/slide" Target="slides/slide7.xml"/><Relationship Id="rId58" Type="http://schemas.openxmlformats.org/officeDocument/2006/relationships/font" Target="fonts/HelveticaNeueLight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b092e2d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b092e2d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¡RECUERDEN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TOMAR ASISTENCIA</a:t>
            </a: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 utilizando el link a Google Forms que recibieron!</a:t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b092e2db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b092e2db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b092e2db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b092e2db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b092e2db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b092e2db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b092e2db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b092e2db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b092e2db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b092e2db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b092e2db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b092e2db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b092e2db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b092e2db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b092e2db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b092e2db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b092e2db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b092e2db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b092e2db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b092e2db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b092e2db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b092e2db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b092e2db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b092e2db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b092e2db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b092e2db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b092e2db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b092e2db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b092e2db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b092e2db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b092e2db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b092e2db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b092e2db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b092e2db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b092e2db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b092e2db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b092e2db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b092e2db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b092e2db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b092e2db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b092e2dbb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b092e2dbb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b092e2db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b092e2db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Medium"/>
                <a:ea typeface="Rubik Medium"/>
                <a:cs typeface="Rubik Medium"/>
                <a:sym typeface="Rubik Medium"/>
              </a:rPr>
              <a:t>Agenda propuesta, pero ver diapositiva siguiente.</a:t>
            </a:r>
            <a:endParaRPr sz="1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¿Cómo anduvieron?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(10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Repaso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(40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Actividad + Break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(60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Aplicaciones Prácticas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(20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Explicación: ¿Qué es aprender en Machine Learning?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(20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Cierre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(10 minutos)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b092e2dbb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b092e2dbb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b092e2db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b092e2db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Recuerden crear una tarjeta en el Trello para la clase con lo siguiente: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PDF de la clase</a:t>
            </a:r>
            <a:endParaRPr sz="1400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Materiales extra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que hayan mostrado o hecho en clase (links, bibliografía, artículos)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Recomendamos hacer una </a:t>
            </a: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reflexión como Equipo Docente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para registrar y compartir: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1- ¿Cómo respondió el grupo a las consignas? ¿cómo fue la participación?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2- ¿Cómo fue nuestra performance como equipo?¿todos nos sentimos cómodos en nuestros roles? ¿alguien necesita ayuda para la próxima?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3- ¿Qué nos gustaría mejorar para la clase que viene?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b092e2dbb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b092e2dbb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b092e2db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b092e2db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Preguntamos si tienen dudas o comentarios de la clase anterior. Podemos poner en común el notebook de transformación de datos con Pandas y el de funciones.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b092e2db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b092e2db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b092e2db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b092e2db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b092e2db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b092e2db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b092e2db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b092e2db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b092e2db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b092e2db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E1446D"/>
                </a:solidFill>
              </a:rPr>
              <a:t>Mentores: espacio libre de máximo 20 minutos</a:t>
            </a:r>
            <a:r>
              <a:rPr lang="es" sz="1400"/>
              <a:t> introduzcan acá algo concreto sobre los temas vistos en esta clase o anteriores.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Puede ser: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Proyectos en los que hayan trabajado o estén trabajando actualmente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Artículos interesantes que quieran debatir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Citas o lecturas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Documentales o videos que quieran mostrar</a:t>
            </a: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1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2.gif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5" name="Google Shape;85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0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4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07" name="Google Shape;107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Google Shape;108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25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13" name="Google Shape;11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118" name="Google Shape;11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29" name="Google Shape;129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0" name="Google Shape;13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30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6" name="Google Shape;136;p31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33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146" name="Google Shape;146;p33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47" name="Google Shape;147;p33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48" name="Google Shape;148;p33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2" name="Google Shape;152;p35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</a:t>
            </a:r>
            <a:r>
              <a:rPr i="1" lang="es"/>
              <a:t>aprender</a:t>
            </a:r>
            <a:r>
              <a:rPr lang="es"/>
              <a:t> en Machine Learning?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9" name="Google Shape;219;p47"/>
          <p:cNvSpPr txBox="1"/>
          <p:nvPr/>
        </p:nvSpPr>
        <p:spPr>
          <a:xfrm>
            <a:off x="1054200" y="953450"/>
            <a:ext cx="70356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Ahora que ya conocemos algunos modelos, tratemos de darles un marco más general.</a:t>
            </a:r>
            <a:r>
              <a:rPr baseline="30000"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30000" sz="3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20" name="Google Shape;220;p47"/>
          <p:cNvPicPr preferRelativeResize="0"/>
          <p:nvPr/>
        </p:nvPicPr>
        <p:blipFill rotWithShape="1">
          <a:blip r:embed="rId3">
            <a:alphaModFix/>
          </a:blip>
          <a:srcRect b="0" l="9974" r="9974" t="0"/>
          <a:stretch/>
        </p:blipFill>
        <p:spPr>
          <a:xfrm>
            <a:off x="4694650" y="3146225"/>
            <a:ext cx="1717200" cy="160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1" name="Google Shape;221;p47"/>
          <p:cNvSpPr txBox="1"/>
          <p:nvPr/>
        </p:nvSpPr>
        <p:spPr>
          <a:xfrm>
            <a:off x="375050" y="4173450"/>
            <a:ext cx="34668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s" sz="1000">
                <a:latin typeface="Rubik"/>
                <a:ea typeface="Rubik"/>
                <a:cs typeface="Rubik"/>
                <a:sym typeface="Rubik"/>
              </a:rPr>
              <a:t>1 </a:t>
            </a:r>
            <a:r>
              <a:rPr lang="es" sz="1000">
                <a:latin typeface="Rubik"/>
                <a:ea typeface="Rubik"/>
                <a:cs typeface="Rubik"/>
                <a:sym typeface="Rubik"/>
              </a:rPr>
              <a:t>Algunas ideas para esta clase fueron tomadas de la materia Aprendizaje Automático, dictada por Agustín Gravano y Pablo Brusco en FCEN, UBA.</a:t>
            </a:r>
            <a:endParaRPr sz="10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7" name="Google Shape;227;p48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inductivo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28" name="Google Shape;2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475" y="973400"/>
            <a:ext cx="4121525" cy="36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8"/>
          <p:cNvSpPr txBox="1"/>
          <p:nvPr/>
        </p:nvSpPr>
        <p:spPr>
          <a:xfrm>
            <a:off x="571075" y="1012125"/>
            <a:ext cx="3520200" cy="3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En el Iris Dataset, vemos que algunas características - atributos - de las flores sirven para diferenciar las especies.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Si consideramos sólo dos atributos, podemos ver que existen regiones en el plano que, aproximadamente, corresponden a cada especie.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9"/>
          <p:cNvSpPr txBox="1"/>
          <p:nvPr/>
        </p:nvSpPr>
        <p:spPr>
          <a:xfrm>
            <a:off x="571075" y="1088325"/>
            <a:ext cx="6230100" cy="26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La idea subyacente es que podemos aprender a diferenciar cada especie a partir de medir algunas de sus características</a:t>
            </a:r>
            <a:r>
              <a:rPr baseline="30000"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1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Más general, podemos aprender conceptos a partir de un conjunto de ejemplos y sus características.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s" sz="1200">
                <a:solidFill>
                  <a:srgbClr val="999999"/>
                </a:solidFill>
                <a:latin typeface="Rubik Light"/>
                <a:ea typeface="Rubik Light"/>
                <a:cs typeface="Rubik Light"/>
                <a:sym typeface="Rubik Light"/>
              </a:rPr>
              <a:t>1 </a:t>
            </a:r>
            <a:r>
              <a:rPr lang="es" sz="1200">
                <a:solidFill>
                  <a:srgbClr val="999999"/>
                </a:solidFill>
                <a:latin typeface="Rubik Light"/>
                <a:ea typeface="Rubik Light"/>
                <a:cs typeface="Rubik Light"/>
                <a:sym typeface="Rubik Light"/>
              </a:rPr>
              <a:t>Desde otro punto de vista, si esas características que medimos nos sirven para diferenciar, tal vez sean buenas características para definir esas especies. </a:t>
            </a:r>
            <a:endParaRPr sz="120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5" name="Google Shape;23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6" name="Google Shape;236;p49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inductivo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0"/>
          <p:cNvSpPr txBox="1"/>
          <p:nvPr/>
        </p:nvSpPr>
        <p:spPr>
          <a:xfrm>
            <a:off x="571075" y="1088325"/>
            <a:ext cx="57414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Usando esas características (o propiedades) que medimos, asumimos que existe una frontera que separa las clases que queremos aprender.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42" name="Google Shape;24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3" name="Google Shape;243;p50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inductivo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1"/>
          <p:cNvSpPr txBox="1"/>
          <p:nvPr/>
        </p:nvSpPr>
        <p:spPr>
          <a:xfrm>
            <a:off x="571075" y="935925"/>
            <a:ext cx="41394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Veamos un ejemplo de juguete.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Queremos aprender a qué regiones corresponde el color amarillo y a qué regiones corresponde el color celeste. Es decir,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f(x1, x2) —&gt; color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49" name="Google Shape;249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0" name="Google Shape;250;p51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inductivo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51" name="Google Shape;2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0" y="990000"/>
            <a:ext cx="4129200" cy="3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2"/>
          <p:cNvSpPr txBox="1"/>
          <p:nvPr/>
        </p:nvSpPr>
        <p:spPr>
          <a:xfrm>
            <a:off x="571075" y="935925"/>
            <a:ext cx="41394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Pero no tenemos las regiones pintadas, sino muestras.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57" name="Google Shape;25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8" name="Google Shape;258;p52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inductivo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59" name="Google Shape;2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0" y="990000"/>
            <a:ext cx="4128726" cy="309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"/>
          <p:cNvSpPr txBox="1"/>
          <p:nvPr/>
        </p:nvSpPr>
        <p:spPr>
          <a:xfrm>
            <a:off x="571075" y="935925"/>
            <a:ext cx="39030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Pero no tenemos las regiones pintadas, sino muestras.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Muestras sobre un fondo sin color.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65" name="Google Shape;26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6" name="Google Shape;266;p53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inductivo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67" name="Google Shape;2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0" y="990000"/>
            <a:ext cx="4128726" cy="309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4"/>
          <p:cNvSpPr txBox="1"/>
          <p:nvPr/>
        </p:nvSpPr>
        <p:spPr>
          <a:xfrm>
            <a:off x="571075" y="935925"/>
            <a:ext cx="41394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Cuantas más muestras, probablemente sea más fácil la tarea.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73" name="Google Shape;273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4" name="Google Shape;274;p54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inductivo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75" name="Google Shape;2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0" y="990000"/>
            <a:ext cx="4128726" cy="309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5"/>
          <p:cNvSpPr txBox="1"/>
          <p:nvPr/>
        </p:nvSpPr>
        <p:spPr>
          <a:xfrm>
            <a:off x="571075" y="935925"/>
            <a:ext cx="41394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Cuantas más muestras, probablemente sea más fácil la tarea.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81" name="Google Shape;281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2" name="Google Shape;282;p55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inductivo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83" name="Google Shape;2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0" y="990000"/>
            <a:ext cx="4128726" cy="309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¡Bienvenidos/as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Data Science!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9" name="Google Shape;289;p56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inductivo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90" name="Google Shape;2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0" y="990000"/>
            <a:ext cx="4128726" cy="309654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6"/>
          <p:cNvSpPr txBox="1"/>
          <p:nvPr/>
        </p:nvSpPr>
        <p:spPr>
          <a:xfrm>
            <a:off x="571075" y="935925"/>
            <a:ext cx="4139400" cy="3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Cuantas más muestras, probablemente sea más fácil la tarea.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7"/>
          <p:cNvSpPr txBox="1"/>
          <p:nvPr/>
        </p:nvSpPr>
        <p:spPr>
          <a:xfrm>
            <a:off x="882050" y="620750"/>
            <a:ext cx="74496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El aprendizaje inductivo consiste en</a:t>
            </a:r>
            <a:r>
              <a:rPr lang="es" sz="4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es" sz="42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construir un modelo general</a:t>
            </a:r>
            <a:r>
              <a:rPr lang="es" sz="4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(color del fondo) </a:t>
            </a:r>
            <a:r>
              <a:rPr lang="es" sz="42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a partir de información específica</a:t>
            </a:r>
            <a:r>
              <a:rPr lang="es" sz="4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(instancias).</a:t>
            </a:r>
            <a:endParaRPr sz="4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7" name="Google Shape;297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8"/>
          <p:cNvSpPr txBox="1"/>
          <p:nvPr/>
        </p:nvSpPr>
        <p:spPr>
          <a:xfrm>
            <a:off x="1005451" y="882175"/>
            <a:ext cx="7241100" cy="13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Principio de Aprendizaje Inductivo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Cualquier modelo que aproxime bien a una función objetivo sobre un conjunto suficientemente grande de datos también aproximará bien a la función objetivo sobre datos no observados.</a:t>
            </a:r>
            <a:endParaRPr sz="240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03" name="Google Shape;303;p58"/>
          <p:cNvCxnSpPr>
            <a:stCxn id="302" idx="1"/>
          </p:cNvCxnSpPr>
          <p:nvPr/>
        </p:nvCxnSpPr>
        <p:spPr>
          <a:xfrm>
            <a:off x="1005451" y="1575475"/>
            <a:ext cx="7241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9"/>
          <p:cNvSpPr txBox="1"/>
          <p:nvPr/>
        </p:nvSpPr>
        <p:spPr>
          <a:xfrm>
            <a:off x="571075" y="1088325"/>
            <a:ext cx="79857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Dada una función objetivo </a:t>
            </a:r>
            <a:r>
              <a:rPr b="1" i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desconocida, queremos aproximarla mediante un modelo, que se suele notar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f^</a:t>
            </a:r>
            <a:r>
              <a:rPr baseline="30000"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1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09" name="Google Shape;309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0" name="Google Shape;310;p59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supervisado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1" name="Google Shape;311;p59"/>
          <p:cNvSpPr txBox="1"/>
          <p:nvPr/>
        </p:nvSpPr>
        <p:spPr>
          <a:xfrm>
            <a:off x="647275" y="1942150"/>
            <a:ext cx="33075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Entrenar un modelo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2" name="Google Shape;312;p59"/>
          <p:cNvSpPr txBox="1"/>
          <p:nvPr/>
        </p:nvSpPr>
        <p:spPr>
          <a:xfrm>
            <a:off x="4958425" y="2030700"/>
            <a:ext cx="37356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ajustar sus parámetros (encontrar valores óptimos) dado un conjunto de datos.</a:t>
            </a:r>
            <a:endParaRPr sz="24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313" name="Google Shape;313;p59"/>
          <p:cNvCxnSpPr/>
          <p:nvPr/>
        </p:nvCxnSpPr>
        <p:spPr>
          <a:xfrm>
            <a:off x="3921338" y="2241925"/>
            <a:ext cx="9168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4" name="Google Shape;314;p59"/>
          <p:cNvSpPr txBox="1"/>
          <p:nvPr/>
        </p:nvSpPr>
        <p:spPr>
          <a:xfrm>
            <a:off x="3825800" y="2241925"/>
            <a:ext cx="11079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consiste en</a:t>
            </a:r>
            <a:endParaRPr i="1" sz="1200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15" name="Google Shape;315;p59"/>
          <p:cNvSpPr txBox="1"/>
          <p:nvPr/>
        </p:nvSpPr>
        <p:spPr>
          <a:xfrm>
            <a:off x="1553725" y="3235925"/>
            <a:ext cx="30000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Los algoritmos de aprendizaje automático son procedimientos para entrenar modelos a partir de un conjunto de datos</a:t>
            </a:r>
            <a:endParaRPr sz="2400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316" name="Google Shape;316;p59"/>
          <p:cNvCxnSpPr/>
          <p:nvPr/>
        </p:nvCxnSpPr>
        <p:spPr>
          <a:xfrm>
            <a:off x="1553725" y="2455525"/>
            <a:ext cx="0" cy="17982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59"/>
          <p:cNvSpPr txBox="1"/>
          <p:nvPr/>
        </p:nvSpPr>
        <p:spPr>
          <a:xfrm>
            <a:off x="697225" y="4543650"/>
            <a:ext cx="6942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1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El sombrerito va a arriba de la </a:t>
            </a: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pero no encontramos cómo escribirlo.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0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Aprendizaje</a:t>
            </a: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supervisado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3" name="Google Shape;323;p60"/>
          <p:cNvSpPr txBox="1"/>
          <p:nvPr/>
        </p:nvSpPr>
        <p:spPr>
          <a:xfrm>
            <a:off x="3228425" y="1587600"/>
            <a:ext cx="4856100" cy="19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¡Modelo y algoritmo no son lo mismo!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(aunque a veces los vamos a usar como sinónimos en un abuso de lenguaje).</a:t>
            </a:r>
            <a:endParaRPr sz="300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24" name="Google Shape;324;p60"/>
          <p:cNvPicPr preferRelativeResize="0"/>
          <p:nvPr/>
        </p:nvPicPr>
        <p:blipFill rotWithShape="1">
          <a:blip r:embed="rId3">
            <a:alphaModFix/>
          </a:blip>
          <a:srcRect b="0" l="22379" r="22374" t="0"/>
          <a:stretch/>
        </p:blipFill>
        <p:spPr>
          <a:xfrm>
            <a:off x="961900" y="1434424"/>
            <a:ext cx="1756200" cy="1788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0" name="Google Shape;330;p61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Sesgo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inductivo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1" name="Google Shape;331;p61"/>
          <p:cNvSpPr txBox="1"/>
          <p:nvPr/>
        </p:nvSpPr>
        <p:spPr>
          <a:xfrm>
            <a:off x="571075" y="935925"/>
            <a:ext cx="8377800" cy="1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Pero hay muchas formas para construir un modelo. Por ejemplo, árboles de decisión y vecinos más cercanos aprenden de los datos de formas distintas.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7" name="Google Shape;337;p62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Sesgo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inductivo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8" name="Google Shape;338;p62"/>
          <p:cNvSpPr txBox="1"/>
          <p:nvPr/>
        </p:nvSpPr>
        <p:spPr>
          <a:xfrm>
            <a:off x="571075" y="935925"/>
            <a:ext cx="8377800" cy="1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Pero hay muchas formas para construir un modelo. Por ejemplo, árboles de decisión y vecinos más cercanos aprenden de los datos de formas distintas.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39" name="Google Shape;339;p62"/>
          <p:cNvSpPr txBox="1"/>
          <p:nvPr/>
        </p:nvSpPr>
        <p:spPr>
          <a:xfrm>
            <a:off x="571075" y="1850325"/>
            <a:ext cx="83778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El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sesgo inductivo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de un algoritmo de aprendizaje es el conjunto de 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afirmaciones que el algoritmo utiliza para construir un modelo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5" name="Google Shape;345;p63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Sesgo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inductivo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6" name="Google Shape;346;p63"/>
          <p:cNvSpPr txBox="1"/>
          <p:nvPr/>
        </p:nvSpPr>
        <p:spPr>
          <a:xfrm>
            <a:off x="571075" y="935925"/>
            <a:ext cx="8377800" cy="1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Pero hay muchas formas para construir un modelo. Por ejemplo, árboles de decisión y vecinos más cercanos aprenden de los datos de formas distintas.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47" name="Google Shape;347;p63"/>
          <p:cNvSpPr txBox="1"/>
          <p:nvPr/>
        </p:nvSpPr>
        <p:spPr>
          <a:xfrm>
            <a:off x="571075" y="1850325"/>
            <a:ext cx="83778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El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sesgo inductivo</a:t>
            </a: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de un algoritmo de aprendizaje es el conjunto de 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afirmaciones que el algoritmo utiliza para construir un modelo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348" name="Google Shape;348;p63"/>
          <p:cNvCxnSpPr/>
          <p:nvPr/>
        </p:nvCxnSpPr>
        <p:spPr>
          <a:xfrm>
            <a:off x="1170850" y="2274325"/>
            <a:ext cx="0" cy="21186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63"/>
          <p:cNvSpPr txBox="1"/>
          <p:nvPr/>
        </p:nvSpPr>
        <p:spPr>
          <a:xfrm>
            <a:off x="1282225" y="3322600"/>
            <a:ext cx="69555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Incluye:</a:t>
            </a:r>
            <a:endParaRPr b="1"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 Light"/>
              <a:buChar char="-"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Forma de las hipótesis (número y tipo de parámetros)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 Light"/>
              <a:buChar char="-"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Características del funcionamiento del algoritmo (cómo recorre el espacio de hipótesis para elegir un único modelo).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5" name="Google Shape;355;p64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Sesgo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inductivo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6" name="Google Shape;356;p64"/>
          <p:cNvSpPr txBox="1"/>
          <p:nvPr/>
        </p:nvSpPr>
        <p:spPr>
          <a:xfrm>
            <a:off x="571075" y="935925"/>
            <a:ext cx="8377800" cy="1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Veamos algunos ejemplos. ¿Qué ocurre si ajustamos un árbol de decisión al ejemplo que inventamos?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57" name="Google Shape;35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62" y="1903975"/>
            <a:ext cx="2873150" cy="186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424" y="1903800"/>
            <a:ext cx="2872800" cy="18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637" y="1903800"/>
            <a:ext cx="2873150" cy="18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4"/>
          <p:cNvSpPr txBox="1"/>
          <p:nvPr/>
        </p:nvSpPr>
        <p:spPr>
          <a:xfrm>
            <a:off x="571075" y="3983925"/>
            <a:ext cx="8377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El espacio de hipótesis de un árbol de decisión sólo permite fronteras formadas por rectas horizontales y verticales. Podemos modificar estas fronteras variando la profundidad del árbol o la cantidad de instancias.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6" name="Google Shape;366;p65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Sesgo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inductivo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7" name="Google Shape;367;p65"/>
          <p:cNvSpPr txBox="1"/>
          <p:nvPr/>
        </p:nvSpPr>
        <p:spPr>
          <a:xfrm>
            <a:off x="571075" y="935925"/>
            <a:ext cx="8377800" cy="1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¿Y si ajustamos un modelo de vecinos más cercanos? 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68" name="Google Shape;36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297" y="1702658"/>
            <a:ext cx="2872800" cy="18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600" y="1702658"/>
            <a:ext cx="2872800" cy="18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0674" y="1702658"/>
            <a:ext cx="2872800" cy="18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5"/>
          <p:cNvSpPr txBox="1"/>
          <p:nvPr/>
        </p:nvSpPr>
        <p:spPr>
          <a:xfrm>
            <a:off x="571075" y="3755325"/>
            <a:ext cx="8377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El espacio de hipótesis de vecinos más cercanos permite fronteras más versátiles que los árboles (¡esto no significa que sea un mejor modelo!). Y podemos modificar estas fronteras variando la cantidad de vecinos (k) o la cantidad de instancias.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172" name="Google Shape;172;p39"/>
          <p:cNvGraphicFramePr/>
          <p:nvPr/>
        </p:nvGraphicFramePr>
        <p:xfrm>
          <a:off x="705525" y="160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{F9CE0134-9212-49F0-BC88-31418EA22DF7}</a:tableStyleId>
              </a:tblPr>
              <a:tblGrid>
                <a:gridCol w="6455650"/>
              </a:tblGrid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¿Cómo anduvieron?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Repaso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Actividad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Break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Aplicaciones Prácticas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Explicación: ¿Qué es aprender en Machine Learning?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Cierre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6"/>
          <p:cNvSpPr txBox="1"/>
          <p:nvPr/>
        </p:nvSpPr>
        <p:spPr>
          <a:xfrm>
            <a:off x="571075" y="1088325"/>
            <a:ext cx="65808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En igualdad de condiciones (por ejemplo, igual desempeño), elegir la explicación (modelo) más simple.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¿Por qué? Simplemente porque esperamos que generalice mejor.</a:t>
            </a:r>
            <a:endParaRPr sz="3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Es un principio metodológico.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77" name="Google Shape;377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8" name="Google Shape;378;p66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Navaja de Ockham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7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próxima</a:t>
            </a:r>
            <a:endParaRPr/>
          </a:p>
        </p:txBody>
      </p:sp>
      <p:sp>
        <p:nvSpPr>
          <p:cNvPr id="384" name="Google Shape;384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  <p:sp>
        <p:nvSpPr>
          <p:cNvPr id="385" name="Google Shape;385;p67"/>
          <p:cNvSpPr txBox="1"/>
          <p:nvPr/>
        </p:nvSpPr>
        <p:spPr>
          <a:xfrm>
            <a:off x="729450" y="1547250"/>
            <a:ext cx="76887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1A1A1A"/>
                </a:solidFill>
                <a:latin typeface="Rubik"/>
                <a:ea typeface="Rubik"/>
                <a:cs typeface="Rubik"/>
                <a:sym typeface="Rubik"/>
              </a:rPr>
              <a:t>Ver los videos de la plataforma “Machine Learning: Algoritmos de Regresión”, </a:t>
            </a:r>
            <a:r>
              <a:rPr lang="es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“Machine Learning: Regresión lineal” y “Validación y Testeo de modelos: Cross Validation”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Leer la consigna de la Entrega</a:t>
            </a:r>
            <a:r>
              <a:rPr lang="es" sz="1800">
                <a:solidFill>
                  <a:srgbClr val="1A1A1A"/>
                </a:solidFill>
                <a:latin typeface="Rubik"/>
                <a:ea typeface="Rubik"/>
                <a:cs typeface="Rubik"/>
                <a:sym typeface="Rubik"/>
              </a:rPr>
              <a:t> 03</a:t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1A1A1A"/>
                </a:solidFill>
                <a:latin typeface="Rubik"/>
                <a:ea typeface="Rubik"/>
                <a:cs typeface="Rubik"/>
                <a:sym typeface="Rubik"/>
              </a:rPr>
              <a:t>Trabajar en notebooks atrasados o continuar trabajando en su dataset.</a:t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2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0"/>
          <p:cNvSpPr txBox="1"/>
          <p:nvPr>
            <p:ph type="title"/>
          </p:nvPr>
        </p:nvSpPr>
        <p:spPr>
          <a:xfrm>
            <a:off x="729450" y="587675"/>
            <a:ext cx="4456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anduvieron?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Repaso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8" name="Google Shape;188;p42"/>
          <p:cNvSpPr txBox="1"/>
          <p:nvPr/>
        </p:nvSpPr>
        <p:spPr>
          <a:xfrm>
            <a:off x="571077" y="572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Actividad en equipos </a:t>
            </a:r>
            <a:r>
              <a:rPr b="1"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(de 4 o 5 personas cada uno)</a:t>
            </a:r>
            <a:endParaRPr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9" name="Google Shape;189;p42"/>
          <p:cNvSpPr txBox="1"/>
          <p:nvPr/>
        </p:nvSpPr>
        <p:spPr>
          <a:xfrm>
            <a:off x="571075" y="712050"/>
            <a:ext cx="8350200" cy="18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AutoNum type="arabicPeriod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¿Cuál es la diferencia entre aprendizaje supervisado y aprendizaje no-supervisado?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Font typeface="Rubik Light"/>
              <a:buAutoNum type="arabicPeriod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¿Cuál es la diferencia entre un problema de clasificación y uno de regresión?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Font typeface="Rubik Light"/>
              <a:buAutoNum type="arabicPeriod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¿Qué es el sobreajuste?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Font typeface="Rubik Light"/>
              <a:buAutoNum type="arabicPeriod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¿Por qué es importante separar una porción del dataset antes de entrenar un modelo?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Font typeface="Rubik Light"/>
              <a:buAutoNum type="arabicPeriod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Describir el proceso por el cual un árbol de decisión </a:t>
            </a:r>
            <a:r>
              <a:rPr i="1" lang="es">
                <a:latin typeface="Rubik Light"/>
                <a:ea typeface="Rubik Light"/>
                <a:cs typeface="Rubik Light"/>
                <a:sym typeface="Rubik Light"/>
              </a:rPr>
              <a:t>aprende</a:t>
            </a: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 de los datos usando impureza Gini.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Font typeface="Rubik Light"/>
              <a:buAutoNum type="arabicPeriod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Definir Falsos Positivos, Falsos Negativos, Precisión y Exhaustividad. 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500"/>
              </a:spcAft>
              <a:buSzPts val="1400"/>
              <a:buFont typeface="Rubik Light"/>
              <a:buAutoNum type="arabicPeriod"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Dibujar, aproximadamente, las fronteras de decisión que obtendrían con un árbol de decisión de profundidad uno, un árbol de decisión de profundidad dos, KNN con</a:t>
            </a:r>
            <a:r>
              <a:rPr i="1" lang="es">
                <a:latin typeface="Rubik Light"/>
                <a:ea typeface="Rubik Light"/>
                <a:cs typeface="Rubik Light"/>
                <a:sym typeface="Rubik Light"/>
              </a:rPr>
              <a:t> k=1 </a:t>
            </a: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y KNN con </a:t>
            </a:r>
            <a:r>
              <a:rPr i="1" lang="es">
                <a:latin typeface="Rubik Light"/>
                <a:ea typeface="Rubik Light"/>
                <a:cs typeface="Rubik Light"/>
                <a:sym typeface="Rubik Light"/>
              </a:rPr>
              <a:t>k=número de muestras</a:t>
            </a: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 en los siguientes casos:</a:t>
            </a:r>
            <a:endParaRPr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90" name="Google Shape;1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700" y="3198263"/>
            <a:ext cx="2501748" cy="166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650" y="3198788"/>
            <a:ext cx="2502000" cy="16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2"/>
          <p:cNvSpPr txBox="1"/>
          <p:nvPr/>
        </p:nvSpPr>
        <p:spPr>
          <a:xfrm>
            <a:off x="6989250" y="3550750"/>
            <a:ext cx="18456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*Además, elegir un caso y uno de los modelos y calcular cómo quedaría la matriz de confusión.</a:t>
            </a:r>
            <a:endParaRPr sz="13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3"/>
          <p:cNvSpPr txBox="1"/>
          <p:nvPr>
            <p:ph type="title"/>
          </p:nvPr>
        </p:nvSpPr>
        <p:spPr>
          <a:xfrm>
            <a:off x="727650" y="615250"/>
            <a:ext cx="7808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Actividad</a:t>
            </a:r>
            <a:endParaRPr/>
          </a:p>
        </p:txBody>
      </p:sp>
      <p:sp>
        <p:nvSpPr>
          <p:cNvPr id="198" name="Google Shape;19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9" name="Google Shape;199;p43"/>
          <p:cNvSpPr txBox="1"/>
          <p:nvPr/>
        </p:nvSpPr>
        <p:spPr>
          <a:xfrm>
            <a:off x="729450" y="1547250"/>
            <a:ext cx="81057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A1A1A"/>
                </a:solidFill>
                <a:latin typeface="Rubik"/>
                <a:ea typeface="Rubik"/>
                <a:cs typeface="Rubik"/>
                <a:sym typeface="Rubik"/>
              </a:rPr>
              <a:t>Apliquen lo aprendido al dataset que eligieron. Reflexionen sobre:</a:t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Rubik Light"/>
              <a:buAutoNum type="arabicPeriod"/>
            </a:pPr>
            <a:r>
              <a:rPr lang="es" sz="2200">
                <a:solidFill>
                  <a:srgbClr val="1A1A1A"/>
                </a:solidFill>
                <a:latin typeface="Rubik Light"/>
                <a:ea typeface="Rubik Light"/>
                <a:cs typeface="Rubik Light"/>
                <a:sym typeface="Rubik Light"/>
              </a:rPr>
              <a:t>¿Qué métrica usarían para evaluar su desempeño?</a:t>
            </a:r>
            <a:endParaRPr sz="2200">
              <a:solidFill>
                <a:srgbClr val="1A1A1A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Rubik Light"/>
              <a:buAutoNum type="arabicPeriod"/>
            </a:pPr>
            <a:r>
              <a:rPr lang="es" sz="2200">
                <a:solidFill>
                  <a:srgbClr val="1A1A1A"/>
                </a:solidFill>
                <a:latin typeface="Rubik Light"/>
                <a:ea typeface="Rubik Light"/>
                <a:cs typeface="Rubik Light"/>
                <a:sym typeface="Rubik Light"/>
              </a:rPr>
              <a:t>¿Cuál modelo se desempeña mejor?</a:t>
            </a:r>
            <a:endParaRPr sz="2200">
              <a:solidFill>
                <a:srgbClr val="1A1A1A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1A1A1A"/>
              </a:buClr>
              <a:buSzPts val="2200"/>
              <a:buFont typeface="Rubik Light"/>
              <a:buAutoNum type="arabicPeriod"/>
            </a:pPr>
            <a:r>
              <a:rPr lang="es" sz="2200">
                <a:solidFill>
                  <a:srgbClr val="1A1A1A"/>
                </a:solidFill>
                <a:latin typeface="Rubik Light"/>
                <a:ea typeface="Rubik Light"/>
                <a:cs typeface="Rubik Light"/>
                <a:sym typeface="Rubik Light"/>
              </a:rPr>
              <a:t>¿Están sobreajustando? Si es el caso, ¿cómo lo evitarían?</a:t>
            </a:r>
            <a:endParaRPr sz="2200">
              <a:solidFill>
                <a:srgbClr val="1A1A1A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 prácticas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